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0"/>
  </p:notesMasterIdLst>
  <p:handoutMasterIdLst>
    <p:handoutMasterId r:id="rId21"/>
  </p:handoutMasterIdLst>
  <p:sldIdLst>
    <p:sldId id="355" r:id="rId7"/>
    <p:sldId id="377" r:id="rId8"/>
    <p:sldId id="378" r:id="rId9"/>
    <p:sldId id="379" r:id="rId10"/>
    <p:sldId id="371" r:id="rId11"/>
    <p:sldId id="375" r:id="rId12"/>
    <p:sldId id="380" r:id="rId13"/>
    <p:sldId id="381" r:id="rId14"/>
    <p:sldId id="386" r:id="rId15"/>
    <p:sldId id="383" r:id="rId16"/>
    <p:sldId id="387" r:id="rId17"/>
    <p:sldId id="385" r:id="rId18"/>
    <p:sldId id="384" r:id="rId19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115" d="100"/>
          <a:sy n="115" d="100"/>
        </p:scale>
        <p:origin x="112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09/11/2018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09/11/2018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8.png"/><Relationship Id="rId4" Type="http://schemas.openxmlformats.org/officeDocument/2006/relationships/video" Target="../media/media5.mp4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 smtClean="0"/>
              <a:t>Students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Cakal</a:t>
            </a:r>
            <a:r>
              <a:rPr lang="de-DE" dirty="0"/>
              <a:t>, Karakaya, </a:t>
            </a:r>
            <a:r>
              <a:rPr lang="de-DE" dirty="0" smtClean="0"/>
              <a:t>Meßmer</a:t>
            </a:r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Computational Mechancis</a:t>
            </a:r>
          </a:p>
          <a:p>
            <a:r>
              <a:rPr lang="de-DE" dirty="0"/>
              <a:t>Department of Civil, Geo and Engineering</a:t>
            </a:r>
          </a:p>
          <a:p>
            <a:endParaRPr lang="de-DE" dirty="0"/>
          </a:p>
          <a:p>
            <a:r>
              <a:rPr lang="de-DE" dirty="0" err="1" smtClean="0"/>
              <a:t>Supervisers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M.Sc</a:t>
            </a:r>
            <a:r>
              <a:rPr lang="de-DE" dirty="0" smtClean="0"/>
              <a:t>. Raul Rodriguez</a:t>
            </a:r>
          </a:p>
          <a:p>
            <a:r>
              <a:rPr lang="de-DE" dirty="0" err="1" smtClean="0"/>
              <a:t>M.Sc</a:t>
            </a:r>
            <a:r>
              <a:rPr lang="de-DE" dirty="0" smtClean="0"/>
              <a:t>. Quirin Aumann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Munich</a:t>
            </a:r>
            <a:r>
              <a:rPr lang="de-DE" dirty="0"/>
              <a:t>, </a:t>
            </a:r>
            <a:r>
              <a:rPr lang="de-DE" dirty="0" smtClean="0"/>
              <a:t>15. November </a:t>
            </a:r>
            <a:r>
              <a:rPr lang="de-DE" dirty="0"/>
              <a:t>2018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776559"/>
          </a:xfrm>
        </p:spPr>
        <p:txBody>
          <a:bodyPr/>
          <a:lstStyle/>
          <a:p>
            <a:r>
              <a:rPr lang="de-DE" dirty="0" smtClean="0"/>
              <a:t>Pocket </a:t>
            </a:r>
            <a:r>
              <a:rPr lang="de-DE" dirty="0" smtClean="0"/>
              <a:t>FEM ©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Software </a:t>
            </a:r>
            <a:r>
              <a:rPr lang="de-DE" sz="2000" dirty="0" smtClean="0"/>
              <a:t>Lab 2018</a:t>
            </a:r>
            <a:endParaRPr lang="de-DE" sz="2000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Validation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38597" y="1903615"/>
            <a:ext cx="2011680" cy="7564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8" name="Gerader Verbinder 7"/>
          <p:cNvCxnSpPr/>
          <p:nvPr/>
        </p:nvCxnSpPr>
        <p:spPr>
          <a:xfrm>
            <a:off x="1238597" y="1729047"/>
            <a:ext cx="0" cy="112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1055716" y="1729047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>
            <a:off x="1055715" y="1886989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1055715" y="2040922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1055715" y="2215490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55715" y="2398370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 flipH="1">
            <a:off x="1055715" y="2560616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/>
          <p:nvPr/>
        </p:nvCxnSpPr>
        <p:spPr>
          <a:xfrm flipH="1">
            <a:off x="1055715" y="2720265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5063087" y="1974273"/>
                <a:ext cx="2702215" cy="3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∗5 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=20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de-DE" sz="1600" dirty="0" smtClean="0">
                    <a:latin typeface="+mn-lt"/>
                  </a:rPr>
                  <a:t>  </a:t>
                </a:r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87" y="1974273"/>
                <a:ext cx="2702215" cy="398827"/>
              </a:xfrm>
              <a:prstGeom prst="rect">
                <a:avLst/>
              </a:prstGeom>
              <a:blipFill>
                <a:blip r:embed="rId4"/>
                <a:stretch>
                  <a:fillRect l="-2032" b="-123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/>
          <p:cNvCxnSpPr/>
          <p:nvPr/>
        </p:nvCxnSpPr>
        <p:spPr>
          <a:xfrm>
            <a:off x="922711" y="1911928"/>
            <a:ext cx="0" cy="8083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74364" y="2161531"/>
            <a:ext cx="1138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smtClean="0">
                <a:latin typeface="+mn-lt"/>
              </a:rPr>
              <a:t>5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040855" y="1641407"/>
            <a:ext cx="407163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t</a:t>
            </a:r>
            <a:r>
              <a:rPr lang="de-DE" sz="1600" dirty="0" smtClean="0">
                <a:latin typeface="+mn-lt"/>
              </a:rPr>
              <a:t> = 1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380952" y="1892968"/>
            <a:ext cx="849592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smtClean="0">
                <a:latin typeface="+mn-lt"/>
              </a:rPr>
              <a:t>F = 100N</a:t>
            </a:r>
          </a:p>
        </p:txBody>
      </p:sp>
      <p:cxnSp>
        <p:nvCxnSpPr>
          <p:cNvPr id="29" name="Gerader Verbinder 28"/>
          <p:cNvCxnSpPr/>
          <p:nvPr/>
        </p:nvCxnSpPr>
        <p:spPr>
          <a:xfrm>
            <a:off x="4655127" y="1641407"/>
            <a:ext cx="8313" cy="1253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feil nach rechts 31"/>
          <p:cNvSpPr/>
          <p:nvPr/>
        </p:nvSpPr>
        <p:spPr>
          <a:xfrm>
            <a:off x="3445705" y="2189315"/>
            <a:ext cx="548446" cy="2090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34" name="tens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0156" y="2743256"/>
            <a:ext cx="6400000" cy="3600000"/>
          </a:xfrm>
          <a:prstGeom prst="rect">
            <a:avLst/>
          </a:prstGeom>
        </p:spPr>
      </p:pic>
      <p:sp>
        <p:nvSpPr>
          <p:cNvPr id="35" name="Rechteck 34"/>
          <p:cNvSpPr/>
          <p:nvPr/>
        </p:nvSpPr>
        <p:spPr>
          <a:xfrm>
            <a:off x="7315767" y="2560616"/>
            <a:ext cx="2876204" cy="39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6" name="Rechteck 35"/>
          <p:cNvSpPr/>
          <p:nvPr/>
        </p:nvSpPr>
        <p:spPr>
          <a:xfrm>
            <a:off x="2068341" y="2685510"/>
            <a:ext cx="2876204" cy="36842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7" name="Rechteck 36"/>
          <p:cNvSpPr/>
          <p:nvPr/>
        </p:nvSpPr>
        <p:spPr>
          <a:xfrm>
            <a:off x="5063087" y="4522124"/>
            <a:ext cx="905451" cy="28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8" name="Rechteck 37"/>
          <p:cNvSpPr/>
          <p:nvPr/>
        </p:nvSpPr>
        <p:spPr>
          <a:xfrm>
            <a:off x="6957955" y="2052257"/>
            <a:ext cx="807348" cy="284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8" name="Textfeld 27"/>
          <p:cNvSpPr txBox="1"/>
          <p:nvPr/>
        </p:nvSpPr>
        <p:spPr>
          <a:xfrm>
            <a:off x="5460501" y="6320370"/>
            <a:ext cx="214468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Pocket FEM ©</a:t>
            </a:r>
            <a:endParaRPr lang="de-DE" sz="1600" i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61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93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9931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  <p:bldLst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FEM Kernel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meshing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</a:t>
            </a:r>
            <a:r>
              <a:rPr lang="de-DE" dirty="0" err="1"/>
              <a:t>formulation</a:t>
            </a:r>
            <a:r>
              <a:rPr lang="de-DE" dirty="0"/>
              <a:t> (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)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de-DE" dirty="0"/>
              <a:t>Add different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( e.g. </a:t>
            </a:r>
            <a:r>
              <a:rPr lang="de-DE" dirty="0" err="1"/>
              <a:t>quadrilaterals</a:t>
            </a:r>
            <a:r>
              <a:rPr lang="de-DE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Java App</a:t>
            </a:r>
          </a:p>
          <a:p>
            <a:pPr marL="461963" lvl="1" indent="-285750">
              <a:buFont typeface="Symbol" panose="05050102010706020507" pitchFamily="18" charset="2"/>
              <a:buChar char="-"/>
            </a:pPr>
            <a:r>
              <a:rPr lang="de-DE" dirty="0" smtClean="0"/>
              <a:t>Modify „</a:t>
            </a:r>
            <a:r>
              <a:rPr lang="de-DE" dirty="0" err="1" smtClean="0"/>
              <a:t>create</a:t>
            </a:r>
            <a:r>
              <a:rPr lang="de-DE" dirty="0" smtClean="0"/>
              <a:t> </a:t>
            </a:r>
            <a:r>
              <a:rPr lang="de-DE" dirty="0" err="1" smtClean="0"/>
              <a:t>geometry</a:t>
            </a:r>
            <a:r>
              <a:rPr lang="de-DE" dirty="0" smtClean="0"/>
              <a:t>“ </a:t>
            </a:r>
            <a:r>
              <a:rPr lang="de-DE" dirty="0" err="1" smtClean="0"/>
              <a:t>fragment</a:t>
            </a:r>
            <a:r>
              <a:rPr lang="de-DE" dirty="0" smtClean="0"/>
              <a:t>,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meshing</a:t>
            </a:r>
            <a:r>
              <a:rPr lang="de-DE" dirty="0" smtClean="0"/>
              <a:t> </a:t>
            </a:r>
            <a:r>
              <a:rPr lang="de-DE" dirty="0" err="1" smtClean="0"/>
              <a:t>alorithms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endParaRPr lang="de-DE" dirty="0" smtClean="0"/>
          </a:p>
          <a:p>
            <a:pPr marL="461963" lvl="1" indent="-285750">
              <a:buFont typeface="Symbol" panose="05050102010706020507" pitchFamily="18" charset="2"/>
              <a:buChar char="-"/>
            </a:pPr>
            <a:endParaRPr lang="de-DE" dirty="0"/>
          </a:p>
          <a:p>
            <a:pPr lvl="1" indent="0">
              <a:buNone/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Proposal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future</a:t>
            </a:r>
            <a:r>
              <a:rPr lang="de-DE" dirty="0" smtClean="0"/>
              <a:t> </a:t>
            </a:r>
            <a:r>
              <a:rPr lang="de-DE" dirty="0" err="1" smtClean="0"/>
              <a:t>projects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840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461963" lvl="1" indent="-285750">
              <a:buFontTx/>
              <a:buChar char="-"/>
            </a:pPr>
            <a:endParaRPr lang="de-DE" dirty="0" smtClean="0"/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Ranking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smtClean="0"/>
              <a:t>Pocket </a:t>
            </a:r>
            <a:r>
              <a:rPr lang="de-DE" dirty="0" smtClean="0"/>
              <a:t>FEM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99873" y="4023017"/>
            <a:ext cx="2319250" cy="1052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Ansys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b="1" dirty="0" smtClean="0">
                <a:latin typeface="+mn-lt"/>
              </a:rPr>
              <a:t>Pocket FEM</a:t>
            </a: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Abaqus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Kratos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smtClean="0">
                <a:latin typeface="+mn-lt"/>
              </a:rPr>
              <a:t>LS </a:t>
            </a:r>
            <a:r>
              <a:rPr lang="de-DE" sz="1200" dirty="0" err="1" smtClean="0">
                <a:latin typeface="+mn-lt"/>
              </a:rPr>
              <a:t>Dyna</a:t>
            </a:r>
            <a:endParaRPr lang="de-DE" sz="1200" dirty="0" smtClean="0">
              <a:latin typeface="+mn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762788" y="2617496"/>
            <a:ext cx="2319250" cy="1263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b="1" dirty="0" smtClean="0"/>
              <a:t>Pocket FEM</a:t>
            </a: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smtClean="0"/>
              <a:t>LS </a:t>
            </a:r>
            <a:r>
              <a:rPr lang="de-DE" sz="1200" dirty="0" err="1" smtClean="0"/>
              <a:t>Dyna</a:t>
            </a:r>
            <a:endParaRPr lang="de-DE" sz="1200" dirty="0" smtClean="0"/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Abaqus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Ansys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Kratos</a:t>
            </a:r>
            <a:endParaRPr lang="de-DE" sz="1200" dirty="0" smtClean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507758" y="3861711"/>
            <a:ext cx="2319250" cy="842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14000"/>
              </a:lnSpc>
              <a:buFontTx/>
              <a:buAutoNum type="arabicPeriod"/>
            </a:pPr>
            <a:r>
              <a:rPr lang="de-DE" sz="1200" dirty="0" err="1" smtClean="0"/>
              <a:t>Kratos</a:t>
            </a:r>
            <a:endParaRPr lang="de-DE" sz="1200" dirty="0" smtClean="0"/>
          </a:p>
          <a:p>
            <a:pPr marL="228600" indent="-228600">
              <a:lnSpc>
                <a:spcPct val="114000"/>
              </a:lnSpc>
              <a:buFontTx/>
              <a:buAutoNum type="arabicPeriod"/>
            </a:pPr>
            <a:r>
              <a:rPr lang="de-DE" sz="1200" b="1" dirty="0" smtClean="0"/>
              <a:t>Pocket FEM</a:t>
            </a: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Abaqus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Ansys</a:t>
            </a:r>
            <a:endParaRPr lang="de-DE" sz="1200" dirty="0" smtClean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" y="2751962"/>
            <a:ext cx="1109749" cy="11097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78" y="2430211"/>
            <a:ext cx="1637607" cy="163760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508" y="3606500"/>
            <a:ext cx="1245764" cy="113053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4274647" y="4832421"/>
            <a:ext cx="2319250" cy="1052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14000"/>
              </a:lnSpc>
              <a:buFontTx/>
              <a:buAutoNum type="arabicPeriod"/>
            </a:pPr>
            <a:r>
              <a:rPr lang="de-DE" sz="1200" b="1" dirty="0" smtClean="0"/>
              <a:t>Pocket FEM</a:t>
            </a: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smtClean="0"/>
              <a:t>LS </a:t>
            </a:r>
            <a:r>
              <a:rPr lang="de-DE" sz="1200" dirty="0" err="1" smtClean="0"/>
              <a:t>Dyna</a:t>
            </a:r>
            <a:endParaRPr lang="de-DE" sz="1200" dirty="0" smtClean="0"/>
          </a:p>
          <a:p>
            <a:pPr marL="228600" indent="-228600">
              <a:lnSpc>
                <a:spcPct val="114000"/>
              </a:lnSpc>
              <a:buFontTx/>
              <a:buAutoNum type="arabicPeriod"/>
            </a:pPr>
            <a:r>
              <a:rPr lang="de-DE" sz="1200" dirty="0" err="1" smtClean="0"/>
              <a:t>Kratos</a:t>
            </a:r>
            <a:endParaRPr lang="de-DE" sz="1200" dirty="0" smtClean="0"/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Abaqus</a:t>
            </a:r>
            <a:endParaRPr lang="de-DE" sz="1200" dirty="0" smtClean="0">
              <a:latin typeface="+mn-lt"/>
            </a:endParaRPr>
          </a:p>
          <a:p>
            <a:pPr marL="228600" indent="-228600">
              <a:lnSpc>
                <a:spcPct val="114000"/>
              </a:lnSpc>
              <a:buAutoNum type="arabicPeriod"/>
            </a:pPr>
            <a:r>
              <a:rPr lang="de-DE" sz="1200" dirty="0" err="1" smtClean="0">
                <a:latin typeface="+mn-lt"/>
              </a:rPr>
              <a:t>Ansys</a:t>
            </a:r>
            <a:endParaRPr lang="de-DE" sz="1200" dirty="0" smtClean="0">
              <a:latin typeface="+mn-lt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96" y="2179313"/>
            <a:ext cx="2418826" cy="5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1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UMCoolFEMSpeedU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875" y="1762125"/>
            <a:ext cx="8353425" cy="4699000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 smtClean="0"/>
              <a:t>else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Pocket FEM </a:t>
            </a:r>
            <a:r>
              <a:rPr lang="de-DE" dirty="0" err="1" smtClean="0"/>
              <a:t>capable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do?</a:t>
            </a:r>
          </a:p>
        </p:txBody>
      </p:sp>
      <p:sp>
        <p:nvSpPr>
          <p:cNvPr id="7" name="Rechteck 6"/>
          <p:cNvSpPr/>
          <p:nvPr/>
        </p:nvSpPr>
        <p:spPr>
          <a:xfrm>
            <a:off x="5902037" y="1651613"/>
            <a:ext cx="3574471" cy="482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-329333" y="1651613"/>
            <a:ext cx="3574471" cy="4821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386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EF529-D8F6-4AA6-843F-520DB7C1D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2200" dirty="0"/>
              <a:t>Two Major Fields of Application</a:t>
            </a:r>
          </a:p>
          <a:p>
            <a:pPr algn="ctr"/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3765C-6266-4D1A-9BD0-26A179C982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712FE-FC80-4E78-A4EA-DB9FB61B32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2674A5-6804-407F-956D-27996E915B6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611528" y="4381240"/>
            <a:ext cx="1032293" cy="137639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76FAE55-CAF5-4473-A819-4628D66D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Pocket FEM good for?</a:t>
            </a:r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2E25814-1C22-4DCB-8A9B-7B7824BDCE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500181" y="4361750"/>
            <a:ext cx="1080000" cy="14400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75C17F-7F40-45CD-B988-11F90392A74D}"/>
              </a:ext>
            </a:extLst>
          </p:cNvPr>
          <p:cNvSpPr txBox="1"/>
          <p:nvPr/>
        </p:nvSpPr>
        <p:spPr>
          <a:xfrm>
            <a:off x="1018403" y="2985253"/>
            <a:ext cx="2600999" cy="1941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Teaching Tool</a:t>
            </a:r>
          </a:p>
          <a:p>
            <a:pPr>
              <a:lnSpc>
                <a:spcPct val="114000"/>
              </a:lnSpc>
            </a:pPr>
            <a:endParaRPr lang="en-US" sz="8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students to understand the workflow of FEM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Solutions can be obtained easily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F073C-4D1E-4C14-A264-22D7E36B1BF2}"/>
              </a:ext>
            </a:extLst>
          </p:cNvPr>
          <p:cNvSpPr/>
          <p:nvPr/>
        </p:nvSpPr>
        <p:spPr>
          <a:xfrm>
            <a:off x="5553955" y="3025938"/>
            <a:ext cx="3111874" cy="1768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Portable Computational Support</a:t>
            </a:r>
          </a:p>
          <a:p>
            <a:endParaRPr lang="de-DE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Analyse</a:t>
            </a:r>
            <a:r>
              <a:rPr lang="en-US" sz="1400" dirty="0"/>
              <a:t> structure on site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Provides first rough estimation of the problem</a:t>
            </a:r>
          </a:p>
          <a:p>
            <a:pPr algn="ctr"/>
            <a:endParaRPr lang="de-DE" sz="1600" dirty="0"/>
          </a:p>
          <a:p>
            <a:pPr algn="ctr"/>
            <a:endParaRPr lang="de-DE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41B24-9122-4F9F-B224-518B0D62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36" y="2370376"/>
            <a:ext cx="1676015" cy="3137265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AB6809A1-D8B1-4798-AE72-C60A57CCDBCA}"/>
              </a:ext>
            </a:extLst>
          </p:cNvPr>
          <p:cNvSpPr/>
          <p:nvPr/>
        </p:nvSpPr>
        <p:spPr>
          <a:xfrm rot="2631695">
            <a:off x="2517016" y="2262662"/>
            <a:ext cx="402672" cy="7155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CD2F624-2946-4B40-878B-6BE2118A677B}"/>
              </a:ext>
            </a:extLst>
          </p:cNvPr>
          <p:cNvSpPr/>
          <p:nvPr/>
        </p:nvSpPr>
        <p:spPr>
          <a:xfrm rot="19420273">
            <a:off x="5896307" y="2303983"/>
            <a:ext cx="402672" cy="7155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A4AEF-F242-4A82-8EAE-8D9EFD6F2028}"/>
              </a:ext>
            </a:extLst>
          </p:cNvPr>
          <p:cNvSpPr txBox="1"/>
          <p:nvPr/>
        </p:nvSpPr>
        <p:spPr>
          <a:xfrm>
            <a:off x="6276783" y="5721375"/>
            <a:ext cx="152679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www.Colourbox.de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9952B-89B2-4531-A6B4-B2CC86989527}"/>
              </a:ext>
            </a:extLst>
          </p:cNvPr>
          <p:cNvSpPr txBox="1"/>
          <p:nvPr/>
        </p:nvSpPr>
        <p:spPr>
          <a:xfrm>
            <a:off x="1364277" y="5721375"/>
            <a:ext cx="152679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www.Colourbox.de</a:t>
            </a:r>
          </a:p>
        </p:txBody>
      </p:sp>
    </p:spTree>
    <p:extLst>
      <p:ext uri="{BB962C8B-B14F-4D97-AF65-F5344CB8AC3E}">
        <p14:creationId xmlns:p14="http://schemas.microsoft.com/office/powerpoint/2010/main" val="404014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0" grpId="0"/>
      <p:bldP spid="13" grpId="0" animBg="1"/>
      <p:bldP spid="18" grpId="0" animBg="1"/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7F12AB-FBD6-4514-92C6-2CC9FA4AB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765473"/>
            <a:ext cx="8508999" cy="714951"/>
          </a:xfrm>
        </p:spPr>
        <p:txBody>
          <a:bodyPr/>
          <a:lstStyle/>
          <a:p>
            <a:r>
              <a:rPr lang="en-US" sz="2200" dirty="0"/>
              <a:t>We started from the very beginning…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81B43-0637-4156-911F-14DADC3EF7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8C3AF-1704-4131-8D33-200BC8B334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44C0F3-3AAD-4B33-8DAF-30821FEC80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66392" y="2489541"/>
            <a:ext cx="5160616" cy="3974655"/>
          </a:xfrm>
        </p:spPr>
        <p:txBody>
          <a:bodyPr/>
          <a:lstStyle/>
          <a:p>
            <a:r>
              <a:rPr lang="en-US" dirty="0"/>
              <a:t>Our Task is…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2D - FEM framework that runs on a wide range of Android devices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Guide user intuitively from Geometry Creation to Post-Processing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 a Model Order Reduction Method to solve models more efficiently and be able to solve more complex (bigger) systems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7A9D17-6DFC-4C6D-869B-3A4EBA4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we start?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FD8314C-838F-414A-9D6E-001AE72E86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5691" t="3053" r="-12803" b="-19828"/>
          <a:stretch/>
        </p:blipFill>
        <p:spPr>
          <a:xfrm>
            <a:off x="613754" y="2354046"/>
            <a:ext cx="2929548" cy="4969947"/>
          </a:xfrm>
        </p:spPr>
      </p:pic>
      <p:grpSp>
        <p:nvGrpSpPr>
          <p:cNvPr id="6" name="Gruppieren 5"/>
          <p:cNvGrpSpPr/>
          <p:nvPr/>
        </p:nvGrpSpPr>
        <p:grpSpPr>
          <a:xfrm>
            <a:off x="4505498" y="4779818"/>
            <a:ext cx="3214646" cy="1684378"/>
            <a:chOff x="4379053" y="4525786"/>
            <a:chExt cx="3490720" cy="19384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738C0D-3762-4C00-BECD-618414066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617" y="4534903"/>
              <a:ext cx="3368156" cy="19292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7C3351-15A6-4D2D-987A-009656A2C763}"/>
                </a:ext>
              </a:extLst>
            </p:cNvPr>
            <p:cNvSpPr/>
            <p:nvPr/>
          </p:nvSpPr>
          <p:spPr>
            <a:xfrm>
              <a:off x="4379053" y="4525786"/>
              <a:ext cx="2315362" cy="19384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9" name="Textfeld 8"/>
          <p:cNvSpPr txBox="1"/>
          <p:nvPr/>
        </p:nvSpPr>
        <p:spPr>
          <a:xfrm rot="19392641">
            <a:off x="5748531" y="5980602"/>
            <a:ext cx="8414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BE FAST</a:t>
            </a:r>
          </a:p>
        </p:txBody>
      </p:sp>
    </p:spTree>
    <p:extLst>
      <p:ext uri="{BB962C8B-B14F-4D97-AF65-F5344CB8AC3E}">
        <p14:creationId xmlns:p14="http://schemas.microsoft.com/office/powerpoint/2010/main" val="2028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6FFAD-88FB-41DC-8904-5499791786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A6193-843E-49E5-BB7D-EADB6401B1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A5C448-A64E-4389-A3FB-CEFE8086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dirty="0"/>
              <a:t>Design Pattern: Model View Controller</a:t>
            </a:r>
            <a:r>
              <a:rPr lang="tr-TR" dirty="0"/>
              <a:t/>
            </a:r>
            <a:br>
              <a:rPr lang="tr-TR" dirty="0"/>
            </a:br>
            <a:endParaRPr lang="en-US" dirty="0"/>
          </a:p>
        </p:txBody>
      </p:sp>
      <p:sp>
        <p:nvSpPr>
          <p:cNvPr id="22" name="Metin kutusu 7">
            <a:extLst>
              <a:ext uri="{FF2B5EF4-FFF2-40B4-BE49-F238E27FC236}">
                <a16:creationId xmlns:a16="http://schemas.microsoft.com/office/drawing/2014/main" id="{ADF8FD95-B5E3-40BB-A1AC-C1064AA01B74}"/>
              </a:ext>
            </a:extLst>
          </p:cNvPr>
          <p:cNvSpPr txBox="1"/>
          <p:nvPr/>
        </p:nvSpPr>
        <p:spPr>
          <a:xfrm>
            <a:off x="899592" y="4047784"/>
            <a:ext cx="4536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Independent from each other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development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No global effect due to local changes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Easy management of complex application</a:t>
            </a:r>
          </a:p>
        </p:txBody>
      </p:sp>
      <p:sp>
        <p:nvSpPr>
          <p:cNvPr id="23" name="Yuvarlatılmış Dikdörtgen 6">
            <a:extLst>
              <a:ext uri="{FF2B5EF4-FFF2-40B4-BE49-F238E27FC236}">
                <a16:creationId xmlns:a16="http://schemas.microsoft.com/office/drawing/2014/main" id="{343A86AA-E50C-49BB-B5E2-3E7830998CFB}"/>
              </a:ext>
            </a:extLst>
          </p:cNvPr>
          <p:cNvSpPr/>
          <p:nvPr/>
        </p:nvSpPr>
        <p:spPr>
          <a:xfrm>
            <a:off x="5220072" y="4596742"/>
            <a:ext cx="3024336" cy="115212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Contains computational parts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FEM package </a:t>
            </a:r>
          </a:p>
        </p:txBody>
      </p:sp>
      <p:sp>
        <p:nvSpPr>
          <p:cNvPr id="24" name="Yuvarlatılmış Dikdörtgen 3">
            <a:extLst>
              <a:ext uri="{FF2B5EF4-FFF2-40B4-BE49-F238E27FC236}">
                <a16:creationId xmlns:a16="http://schemas.microsoft.com/office/drawing/2014/main" id="{E2E11E10-3571-40F8-840D-F1C7A4F43BA2}"/>
              </a:ext>
            </a:extLst>
          </p:cNvPr>
          <p:cNvSpPr/>
          <p:nvPr/>
        </p:nvSpPr>
        <p:spPr>
          <a:xfrm>
            <a:off x="827584" y="1643800"/>
            <a:ext cx="7488832" cy="19448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Yuvarlatılmış Dikdörtgen 9">
            <a:extLst>
              <a:ext uri="{FF2B5EF4-FFF2-40B4-BE49-F238E27FC236}">
                <a16:creationId xmlns:a16="http://schemas.microsoft.com/office/drawing/2014/main" id="{2AA37B75-2F4E-4770-8065-498F6336E4ED}"/>
              </a:ext>
            </a:extLst>
          </p:cNvPr>
          <p:cNvSpPr/>
          <p:nvPr/>
        </p:nvSpPr>
        <p:spPr>
          <a:xfrm>
            <a:off x="899592" y="2185651"/>
            <a:ext cx="2952328" cy="1368152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Provides user interface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Renderer tool</a:t>
            </a:r>
          </a:p>
        </p:txBody>
      </p:sp>
      <p:sp>
        <p:nvSpPr>
          <p:cNvPr id="26" name="Yuvarlatılmış Dikdörtgen 10">
            <a:extLst>
              <a:ext uri="{FF2B5EF4-FFF2-40B4-BE49-F238E27FC236}">
                <a16:creationId xmlns:a16="http://schemas.microsoft.com/office/drawing/2014/main" id="{517C0D23-2A66-4647-B684-3B1F9E224417}"/>
              </a:ext>
            </a:extLst>
          </p:cNvPr>
          <p:cNvSpPr/>
          <p:nvPr/>
        </p:nvSpPr>
        <p:spPr>
          <a:xfrm>
            <a:off x="5220072" y="2185651"/>
            <a:ext cx="3024336" cy="13681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Receives user actions, and updates model and 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Android activities</a:t>
            </a:r>
          </a:p>
        </p:txBody>
      </p:sp>
      <p:sp>
        <p:nvSpPr>
          <p:cNvPr id="27" name="Metin kutusu 8">
            <a:extLst>
              <a:ext uri="{FF2B5EF4-FFF2-40B4-BE49-F238E27FC236}">
                <a16:creationId xmlns:a16="http://schemas.microsoft.com/office/drawing/2014/main" id="{B9CAFD0A-6354-4E49-B18D-392B50C0D186}"/>
              </a:ext>
            </a:extLst>
          </p:cNvPr>
          <p:cNvSpPr txBox="1"/>
          <p:nvPr/>
        </p:nvSpPr>
        <p:spPr>
          <a:xfrm>
            <a:off x="1043608" y="1716422"/>
            <a:ext cx="16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 (user)</a:t>
            </a:r>
            <a:endParaRPr lang="tr-TR" dirty="0"/>
          </a:p>
        </p:txBody>
      </p:sp>
      <p:cxnSp>
        <p:nvCxnSpPr>
          <p:cNvPr id="28" name="Düz Ok Bağlayıcısı 24">
            <a:extLst>
              <a:ext uri="{FF2B5EF4-FFF2-40B4-BE49-F238E27FC236}">
                <a16:creationId xmlns:a16="http://schemas.microsoft.com/office/drawing/2014/main" id="{59E79B7D-B97F-49B5-A6BF-7F3E41A36B83}"/>
              </a:ext>
            </a:extLst>
          </p:cNvPr>
          <p:cNvCxnSpPr/>
          <p:nvPr/>
        </p:nvCxnSpPr>
        <p:spPr>
          <a:xfrm>
            <a:off x="7020272" y="3498826"/>
            <a:ext cx="0" cy="1097916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31">
            <a:extLst>
              <a:ext uri="{FF2B5EF4-FFF2-40B4-BE49-F238E27FC236}">
                <a16:creationId xmlns:a16="http://schemas.microsoft.com/office/drawing/2014/main" id="{7F773C91-F128-4A03-B166-C2FE02B98763}"/>
              </a:ext>
            </a:extLst>
          </p:cNvPr>
          <p:cNvCxnSpPr/>
          <p:nvPr/>
        </p:nvCxnSpPr>
        <p:spPr>
          <a:xfrm flipH="1">
            <a:off x="3851920" y="2580518"/>
            <a:ext cx="136815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Ok Bağlayıcısı 35">
            <a:extLst>
              <a:ext uri="{FF2B5EF4-FFF2-40B4-BE49-F238E27FC236}">
                <a16:creationId xmlns:a16="http://schemas.microsoft.com/office/drawing/2014/main" id="{A24E8D6E-176F-4E14-A177-DE5A179B163E}"/>
              </a:ext>
            </a:extLst>
          </p:cNvPr>
          <p:cNvCxnSpPr/>
          <p:nvPr/>
        </p:nvCxnSpPr>
        <p:spPr>
          <a:xfrm>
            <a:off x="3851920" y="3012566"/>
            <a:ext cx="1368152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Ok Bağlayıcısı 44">
            <a:extLst>
              <a:ext uri="{FF2B5EF4-FFF2-40B4-BE49-F238E27FC236}">
                <a16:creationId xmlns:a16="http://schemas.microsoft.com/office/drawing/2014/main" id="{B80FA9AE-BA50-4107-B625-30B970B3E3BA}"/>
              </a:ext>
            </a:extLst>
          </p:cNvPr>
          <p:cNvCxnSpPr/>
          <p:nvPr/>
        </p:nvCxnSpPr>
        <p:spPr>
          <a:xfrm flipV="1">
            <a:off x="6372200" y="3535956"/>
            <a:ext cx="0" cy="104293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kdörtgen 50">
            <a:extLst>
              <a:ext uri="{FF2B5EF4-FFF2-40B4-BE49-F238E27FC236}">
                <a16:creationId xmlns:a16="http://schemas.microsoft.com/office/drawing/2014/main" id="{EB8296EC-8ADF-4D8E-BE64-EF5B418F5467}"/>
              </a:ext>
            </a:extLst>
          </p:cNvPr>
          <p:cNvSpPr/>
          <p:nvPr/>
        </p:nvSpPr>
        <p:spPr>
          <a:xfrm>
            <a:off x="3973982" y="3012566"/>
            <a:ext cx="1124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User Actions</a:t>
            </a:r>
            <a:endParaRPr lang="tr-TR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Dikdörtgen 52">
            <a:extLst>
              <a:ext uri="{FF2B5EF4-FFF2-40B4-BE49-F238E27FC236}">
                <a16:creationId xmlns:a16="http://schemas.microsoft.com/office/drawing/2014/main" id="{FA08BE78-156C-41E0-B5A1-A3F0101A9277}"/>
              </a:ext>
            </a:extLst>
          </p:cNvPr>
          <p:cNvSpPr/>
          <p:nvPr/>
        </p:nvSpPr>
        <p:spPr>
          <a:xfrm>
            <a:off x="4026082" y="2272741"/>
            <a:ext cx="101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Update UI</a:t>
            </a:r>
            <a:endParaRPr lang="tr-TR" sz="1400" b="1" dirty="0">
              <a:solidFill>
                <a:schemeClr val="accent5"/>
              </a:solidFill>
            </a:endParaRPr>
          </a:p>
        </p:txBody>
      </p:sp>
      <p:sp>
        <p:nvSpPr>
          <p:cNvPr id="34" name="Dikdörtgen 53">
            <a:extLst>
              <a:ext uri="{FF2B5EF4-FFF2-40B4-BE49-F238E27FC236}">
                <a16:creationId xmlns:a16="http://schemas.microsoft.com/office/drawing/2014/main" id="{F76415D5-EC8E-4ED7-B326-422AA2344ABC}"/>
              </a:ext>
            </a:extLst>
          </p:cNvPr>
          <p:cNvSpPr/>
          <p:nvPr/>
        </p:nvSpPr>
        <p:spPr>
          <a:xfrm>
            <a:off x="5105722" y="4254138"/>
            <a:ext cx="12368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Notify Change</a:t>
            </a:r>
            <a:endParaRPr lang="tr-TR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Dikdörtgen 54">
            <a:extLst>
              <a:ext uri="{FF2B5EF4-FFF2-40B4-BE49-F238E27FC236}">
                <a16:creationId xmlns:a16="http://schemas.microsoft.com/office/drawing/2014/main" id="{FEA1C34D-6ABA-4323-9C63-B51AE1DE5B78}"/>
              </a:ext>
            </a:extLst>
          </p:cNvPr>
          <p:cNvSpPr/>
          <p:nvPr/>
        </p:nvSpPr>
        <p:spPr>
          <a:xfrm>
            <a:off x="6963045" y="3749648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Manipulate Model</a:t>
            </a:r>
            <a:endParaRPr lang="tr-TR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6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How do we use C</a:t>
            </a:r>
            <a:r>
              <a:rPr lang="en-GB" sz="3000" dirty="0" smtClean="0">
                <a:solidFill>
                  <a:srgbClr val="000000"/>
                </a:solidFill>
              </a:rPr>
              <a:t>++ and Java together?</a:t>
            </a:r>
            <a:r>
              <a:rPr lang="en-GB" sz="3000" dirty="0">
                <a:solidFill>
                  <a:srgbClr val="000000"/>
                </a:solidFill>
              </a:rPr>
              <a:t/>
            </a:r>
            <a:br>
              <a:rPr lang="en-GB" sz="3000" dirty="0">
                <a:solidFill>
                  <a:srgbClr val="000000"/>
                </a:solidFill>
              </a:rPr>
            </a:b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19" name="Google Shape;134;p24">
            <a:extLst>
              <a:ext uri="{FF2B5EF4-FFF2-40B4-BE49-F238E27FC236}">
                <a16:creationId xmlns:a16="http://schemas.microsoft.com/office/drawing/2014/main" id="{19BB48C3-04B1-4B94-9399-94B243212A05}"/>
              </a:ext>
            </a:extLst>
          </p:cNvPr>
          <p:cNvSpPr/>
          <p:nvPr/>
        </p:nvSpPr>
        <p:spPr>
          <a:xfrm>
            <a:off x="438359" y="1924424"/>
            <a:ext cx="4627500" cy="590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5;p24">
            <a:extLst>
              <a:ext uri="{FF2B5EF4-FFF2-40B4-BE49-F238E27FC236}">
                <a16:creationId xmlns:a16="http://schemas.microsoft.com/office/drawing/2014/main" id="{B01C9FBD-041B-422B-8DCA-5399B4C32A4F}"/>
              </a:ext>
            </a:extLst>
          </p:cNvPr>
          <p:cNvSpPr/>
          <p:nvPr/>
        </p:nvSpPr>
        <p:spPr>
          <a:xfrm>
            <a:off x="580284" y="2946674"/>
            <a:ext cx="1586700" cy="590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6;p24">
            <a:extLst>
              <a:ext uri="{FF2B5EF4-FFF2-40B4-BE49-F238E27FC236}">
                <a16:creationId xmlns:a16="http://schemas.microsoft.com/office/drawing/2014/main" id="{372A8F5A-A7CC-4A05-86A1-4A486EDFE6BA}"/>
              </a:ext>
            </a:extLst>
          </p:cNvPr>
          <p:cNvSpPr/>
          <p:nvPr/>
        </p:nvSpPr>
        <p:spPr>
          <a:xfrm>
            <a:off x="3349809" y="2946674"/>
            <a:ext cx="1586700" cy="590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7;p24">
            <a:extLst>
              <a:ext uri="{FF2B5EF4-FFF2-40B4-BE49-F238E27FC236}">
                <a16:creationId xmlns:a16="http://schemas.microsoft.com/office/drawing/2014/main" id="{AC6E5404-9082-42AC-8636-6E5C7372BBB7}"/>
              </a:ext>
            </a:extLst>
          </p:cNvPr>
          <p:cNvSpPr/>
          <p:nvPr/>
        </p:nvSpPr>
        <p:spPr>
          <a:xfrm>
            <a:off x="3349809" y="3931099"/>
            <a:ext cx="1586700" cy="590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8;p24">
            <a:extLst>
              <a:ext uri="{FF2B5EF4-FFF2-40B4-BE49-F238E27FC236}">
                <a16:creationId xmlns:a16="http://schemas.microsoft.com/office/drawing/2014/main" id="{E71DDFDA-5775-407F-8547-F46E52146F19}"/>
              </a:ext>
            </a:extLst>
          </p:cNvPr>
          <p:cNvSpPr/>
          <p:nvPr/>
        </p:nvSpPr>
        <p:spPr>
          <a:xfrm>
            <a:off x="1767509" y="3041324"/>
            <a:ext cx="1981800" cy="400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;p24">
            <a:extLst>
              <a:ext uri="{FF2B5EF4-FFF2-40B4-BE49-F238E27FC236}">
                <a16:creationId xmlns:a16="http://schemas.microsoft.com/office/drawing/2014/main" id="{651B1643-CBF6-4837-8E0A-0760F5E14E0C}"/>
              </a:ext>
            </a:extLst>
          </p:cNvPr>
          <p:cNvSpPr txBox="1"/>
          <p:nvPr/>
        </p:nvSpPr>
        <p:spPr>
          <a:xfrm>
            <a:off x="1767509" y="2083274"/>
            <a:ext cx="1981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Android App</a:t>
            </a:r>
            <a:endParaRPr b="1"/>
          </a:p>
        </p:txBody>
      </p:sp>
      <p:sp>
        <p:nvSpPr>
          <p:cNvPr id="25" name="Google Shape;140;p24">
            <a:extLst>
              <a:ext uri="{FF2B5EF4-FFF2-40B4-BE49-F238E27FC236}">
                <a16:creationId xmlns:a16="http://schemas.microsoft.com/office/drawing/2014/main" id="{F93F8C7E-EE7C-43C2-AD56-0D9F23E0BFD3}"/>
              </a:ext>
            </a:extLst>
          </p:cNvPr>
          <p:cNvSpPr txBox="1"/>
          <p:nvPr/>
        </p:nvSpPr>
        <p:spPr>
          <a:xfrm>
            <a:off x="1010634" y="3109424"/>
            <a:ext cx="726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Java</a:t>
            </a:r>
            <a:endParaRPr b="1"/>
          </a:p>
        </p:txBody>
      </p:sp>
      <p:sp>
        <p:nvSpPr>
          <p:cNvPr id="26" name="Google Shape;141;p24">
            <a:extLst>
              <a:ext uri="{FF2B5EF4-FFF2-40B4-BE49-F238E27FC236}">
                <a16:creationId xmlns:a16="http://schemas.microsoft.com/office/drawing/2014/main" id="{63614AFD-C229-490D-8DDF-E20D5D7D717B}"/>
              </a:ext>
            </a:extLst>
          </p:cNvPr>
          <p:cNvSpPr txBox="1"/>
          <p:nvPr/>
        </p:nvSpPr>
        <p:spPr>
          <a:xfrm>
            <a:off x="3583359" y="3109424"/>
            <a:ext cx="1119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Native Libs</a:t>
            </a:r>
            <a:endParaRPr b="1"/>
          </a:p>
        </p:txBody>
      </p:sp>
      <p:sp>
        <p:nvSpPr>
          <p:cNvPr id="27" name="Google Shape;142;p24">
            <a:extLst>
              <a:ext uri="{FF2B5EF4-FFF2-40B4-BE49-F238E27FC236}">
                <a16:creationId xmlns:a16="http://schemas.microsoft.com/office/drawing/2014/main" id="{A6D954A3-D918-43DD-9D34-A43CDAF158DB}"/>
              </a:ext>
            </a:extLst>
          </p:cNvPr>
          <p:cNvSpPr txBox="1"/>
          <p:nvPr/>
        </p:nvSpPr>
        <p:spPr>
          <a:xfrm>
            <a:off x="3780159" y="4093849"/>
            <a:ext cx="726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C++</a:t>
            </a:r>
            <a:endParaRPr b="1"/>
          </a:p>
        </p:txBody>
      </p:sp>
      <p:sp>
        <p:nvSpPr>
          <p:cNvPr id="28" name="Google Shape;143;p24">
            <a:extLst>
              <a:ext uri="{FF2B5EF4-FFF2-40B4-BE49-F238E27FC236}">
                <a16:creationId xmlns:a16="http://schemas.microsoft.com/office/drawing/2014/main" id="{A26AFE6B-2986-4043-AE69-8794B040020E}"/>
              </a:ext>
            </a:extLst>
          </p:cNvPr>
          <p:cNvSpPr/>
          <p:nvPr/>
        </p:nvSpPr>
        <p:spPr>
          <a:xfrm>
            <a:off x="3780159" y="3555662"/>
            <a:ext cx="726000" cy="5193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44;p24">
            <a:extLst>
              <a:ext uri="{FF2B5EF4-FFF2-40B4-BE49-F238E27FC236}">
                <a16:creationId xmlns:a16="http://schemas.microsoft.com/office/drawing/2014/main" id="{C5F11C62-847D-45C4-9F25-B634B0503095}"/>
              </a:ext>
            </a:extLst>
          </p:cNvPr>
          <p:cNvSpPr txBox="1"/>
          <p:nvPr/>
        </p:nvSpPr>
        <p:spPr>
          <a:xfrm>
            <a:off x="3780159" y="3774974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NDK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" name="Google Shape;145;p24">
            <a:extLst>
              <a:ext uri="{FF2B5EF4-FFF2-40B4-BE49-F238E27FC236}">
                <a16:creationId xmlns:a16="http://schemas.microsoft.com/office/drawing/2014/main" id="{0E666420-E391-4F04-80F4-7FD3EA44DE34}"/>
              </a:ext>
            </a:extLst>
          </p:cNvPr>
          <p:cNvSpPr/>
          <p:nvPr/>
        </p:nvSpPr>
        <p:spPr>
          <a:xfrm>
            <a:off x="1010634" y="2514512"/>
            <a:ext cx="726000" cy="5193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6;p24">
            <a:extLst>
              <a:ext uri="{FF2B5EF4-FFF2-40B4-BE49-F238E27FC236}">
                <a16:creationId xmlns:a16="http://schemas.microsoft.com/office/drawing/2014/main" id="{D3610A2B-C9EC-4FCF-B16D-B5E2518BF59E}"/>
              </a:ext>
            </a:extLst>
          </p:cNvPr>
          <p:cNvSpPr txBox="1"/>
          <p:nvPr/>
        </p:nvSpPr>
        <p:spPr>
          <a:xfrm>
            <a:off x="1010634" y="2719924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SDK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" name="Google Shape;147;p24">
            <a:extLst>
              <a:ext uri="{FF2B5EF4-FFF2-40B4-BE49-F238E27FC236}">
                <a16:creationId xmlns:a16="http://schemas.microsoft.com/office/drawing/2014/main" id="{1A5C2F16-1372-4F75-8A99-1C80F95AD6D3}"/>
              </a:ext>
            </a:extLst>
          </p:cNvPr>
          <p:cNvSpPr txBox="1"/>
          <p:nvPr/>
        </p:nvSpPr>
        <p:spPr>
          <a:xfrm>
            <a:off x="2389109" y="3091724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JNI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" name="Google Shape;170;p25">
            <a:extLst>
              <a:ext uri="{FF2B5EF4-FFF2-40B4-BE49-F238E27FC236}">
                <a16:creationId xmlns:a16="http://schemas.microsoft.com/office/drawing/2014/main" id="{863C0CA1-7A95-4368-9263-7113F9D5FDCB}"/>
              </a:ext>
            </a:extLst>
          </p:cNvPr>
          <p:cNvSpPr txBox="1"/>
          <p:nvPr/>
        </p:nvSpPr>
        <p:spPr>
          <a:xfrm>
            <a:off x="5291579" y="1879548"/>
            <a:ext cx="4402200" cy="2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Outcomes;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Enhanced control </a:t>
            </a:r>
            <a:r>
              <a:rPr lang="en-GB" sz="1200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on memory </a:t>
            </a: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management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Faster FEM Calculations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sz="12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Cross-platform development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Easy future implementations of FEM Package</a:t>
            </a:r>
            <a:endParaRPr sz="12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" name="Google Shape;171;p25">
            <a:extLst>
              <a:ext uri="{FF2B5EF4-FFF2-40B4-BE49-F238E27FC236}">
                <a16:creationId xmlns:a16="http://schemas.microsoft.com/office/drawing/2014/main" id="{DBF9C258-F69F-4432-9026-B53108C255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999" y="2408245"/>
            <a:ext cx="208202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72;p25">
            <a:extLst>
              <a:ext uri="{FF2B5EF4-FFF2-40B4-BE49-F238E27FC236}">
                <a16:creationId xmlns:a16="http://schemas.microsoft.com/office/drawing/2014/main" id="{5512E7AF-2672-4A86-97AA-64621B4B9F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999" y="2783067"/>
            <a:ext cx="208202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73;p25">
            <a:extLst>
              <a:ext uri="{FF2B5EF4-FFF2-40B4-BE49-F238E27FC236}">
                <a16:creationId xmlns:a16="http://schemas.microsoft.com/office/drawing/2014/main" id="{E1EFB5F9-CD55-49C4-B65C-AB4812B81A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999" y="3165553"/>
            <a:ext cx="208202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4;p25">
            <a:extLst>
              <a:ext uri="{FF2B5EF4-FFF2-40B4-BE49-F238E27FC236}">
                <a16:creationId xmlns:a16="http://schemas.microsoft.com/office/drawing/2014/main" id="{454E9640-BCBD-4B45-BC4F-663BA709C6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7999" y="3502466"/>
            <a:ext cx="208202" cy="182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3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FEM </a:t>
            </a:r>
            <a:r>
              <a:rPr lang="en-GB" sz="3000" dirty="0" smtClean="0">
                <a:solidFill>
                  <a:srgbClr val="000000"/>
                </a:solidFill>
              </a:rPr>
              <a:t>Package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43" name="Google Shape;251;p28">
            <a:extLst>
              <a:ext uri="{FF2B5EF4-FFF2-40B4-BE49-F238E27FC236}">
                <a16:creationId xmlns:a16="http://schemas.microsoft.com/office/drawing/2014/main" id="{8E0C8A3F-6D2C-4543-9DA6-3297B9A33A32}"/>
              </a:ext>
            </a:extLst>
          </p:cNvPr>
          <p:cNvSpPr/>
          <p:nvPr/>
        </p:nvSpPr>
        <p:spPr>
          <a:xfrm>
            <a:off x="262175" y="2694592"/>
            <a:ext cx="4510500" cy="2456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7" name="Google Shape;252;p28">
            <a:extLst>
              <a:ext uri="{FF2B5EF4-FFF2-40B4-BE49-F238E27FC236}">
                <a16:creationId xmlns:a16="http://schemas.microsoft.com/office/drawing/2014/main" id="{97F31CEE-534A-4B9E-B21A-276A0873D8E6}"/>
              </a:ext>
            </a:extLst>
          </p:cNvPr>
          <p:cNvCxnSpPr/>
          <p:nvPr/>
        </p:nvCxnSpPr>
        <p:spPr>
          <a:xfrm rot="10800000" flipH="1">
            <a:off x="748805" y="4619167"/>
            <a:ext cx="3540900" cy="9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53;p28">
            <a:extLst>
              <a:ext uri="{FF2B5EF4-FFF2-40B4-BE49-F238E27FC236}">
                <a16:creationId xmlns:a16="http://schemas.microsoft.com/office/drawing/2014/main" id="{F0D35BB9-54B7-45BD-A6E0-A430431C6FCE}"/>
              </a:ext>
            </a:extLst>
          </p:cNvPr>
          <p:cNvCxnSpPr/>
          <p:nvPr/>
        </p:nvCxnSpPr>
        <p:spPr>
          <a:xfrm>
            <a:off x="1819685" y="3456077"/>
            <a:ext cx="1399500" cy="87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54;p28">
            <a:extLst>
              <a:ext uri="{FF2B5EF4-FFF2-40B4-BE49-F238E27FC236}">
                <a16:creationId xmlns:a16="http://schemas.microsoft.com/office/drawing/2014/main" id="{857A36C4-C423-4C7C-A3B4-93AE21151502}"/>
              </a:ext>
            </a:extLst>
          </p:cNvPr>
          <p:cNvCxnSpPr/>
          <p:nvPr/>
        </p:nvCxnSpPr>
        <p:spPr>
          <a:xfrm>
            <a:off x="1252655" y="4067242"/>
            <a:ext cx="2547300" cy="273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55;p28">
            <a:extLst>
              <a:ext uri="{FF2B5EF4-FFF2-40B4-BE49-F238E27FC236}">
                <a16:creationId xmlns:a16="http://schemas.microsoft.com/office/drawing/2014/main" id="{581666F2-55BB-49D8-BFF6-639AE515999C}"/>
              </a:ext>
            </a:extLst>
          </p:cNvPr>
          <p:cNvSpPr txBox="1"/>
          <p:nvPr/>
        </p:nvSpPr>
        <p:spPr>
          <a:xfrm>
            <a:off x="1133692" y="47049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Utilities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256;p28">
            <a:extLst>
              <a:ext uri="{FF2B5EF4-FFF2-40B4-BE49-F238E27FC236}">
                <a16:creationId xmlns:a16="http://schemas.microsoft.com/office/drawing/2014/main" id="{DD280809-AA02-4BBB-B657-FA5C2B9E47AE}"/>
              </a:ext>
            </a:extLst>
          </p:cNvPr>
          <p:cNvSpPr txBox="1"/>
          <p:nvPr/>
        </p:nvSpPr>
        <p:spPr>
          <a:xfrm>
            <a:off x="1133692" y="41715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Geokernel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257;p28">
            <a:extLst>
              <a:ext uri="{FF2B5EF4-FFF2-40B4-BE49-F238E27FC236}">
                <a16:creationId xmlns:a16="http://schemas.microsoft.com/office/drawing/2014/main" id="{7490DC9B-9C75-4735-BD02-AB212805B9C1}"/>
              </a:ext>
            </a:extLst>
          </p:cNvPr>
          <p:cNvSpPr txBox="1"/>
          <p:nvPr/>
        </p:nvSpPr>
        <p:spPr>
          <a:xfrm>
            <a:off x="1133692" y="31047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9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Post Processing</a:t>
            </a:r>
            <a:endParaRPr sz="9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258;p28">
            <a:extLst>
              <a:ext uri="{FF2B5EF4-FFF2-40B4-BE49-F238E27FC236}">
                <a16:creationId xmlns:a16="http://schemas.microsoft.com/office/drawing/2014/main" id="{ACA27155-6ACA-424C-B940-8A31F4F320B9}"/>
              </a:ext>
            </a:extLst>
          </p:cNvPr>
          <p:cNvSpPr txBox="1"/>
          <p:nvPr/>
        </p:nvSpPr>
        <p:spPr>
          <a:xfrm>
            <a:off x="1133692" y="35619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Femkernel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259;p28">
            <a:extLst>
              <a:ext uri="{FF2B5EF4-FFF2-40B4-BE49-F238E27FC236}">
                <a16:creationId xmlns:a16="http://schemas.microsoft.com/office/drawing/2014/main" id="{5FE1925C-41E9-4C8F-8138-D99DFC7BD8C1}"/>
              </a:ext>
            </a:extLst>
          </p:cNvPr>
          <p:cNvSpPr/>
          <p:nvPr/>
        </p:nvSpPr>
        <p:spPr>
          <a:xfrm>
            <a:off x="6539987" y="1811560"/>
            <a:ext cx="2169300" cy="622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260;p28">
            <a:extLst>
              <a:ext uri="{FF2B5EF4-FFF2-40B4-BE49-F238E27FC236}">
                <a16:creationId xmlns:a16="http://schemas.microsoft.com/office/drawing/2014/main" id="{8DF38697-D373-4576-B6DE-DAACD13CFC07}"/>
              </a:ext>
            </a:extLst>
          </p:cNvPr>
          <p:cNvSpPr txBox="1"/>
          <p:nvPr/>
        </p:nvSpPr>
        <p:spPr>
          <a:xfrm>
            <a:off x="6840916" y="2020727"/>
            <a:ext cx="1518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Mathkernel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261;p28">
            <a:extLst>
              <a:ext uri="{FF2B5EF4-FFF2-40B4-BE49-F238E27FC236}">
                <a16:creationId xmlns:a16="http://schemas.microsoft.com/office/drawing/2014/main" id="{1663402F-6C39-4A72-80B6-621729CBE687}"/>
              </a:ext>
            </a:extLst>
          </p:cNvPr>
          <p:cNvSpPr txBox="1"/>
          <p:nvPr/>
        </p:nvSpPr>
        <p:spPr>
          <a:xfrm>
            <a:off x="6309059" y="2568917"/>
            <a:ext cx="26382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Solves the reduced equation system</a:t>
            </a:r>
            <a:endParaRPr sz="11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Technically the same job but decreased complexity.</a:t>
            </a:r>
            <a:endParaRPr sz="11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7" name="Google Shape;262;p28">
            <a:extLst>
              <a:ext uri="{FF2B5EF4-FFF2-40B4-BE49-F238E27FC236}">
                <a16:creationId xmlns:a16="http://schemas.microsoft.com/office/drawing/2014/main" id="{A991C204-D330-4928-A593-A774D0662955}"/>
              </a:ext>
            </a:extLst>
          </p:cNvPr>
          <p:cNvCxnSpPr/>
          <p:nvPr/>
        </p:nvCxnSpPr>
        <p:spPr>
          <a:xfrm>
            <a:off x="3205075" y="3688567"/>
            <a:ext cx="1245600" cy="840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8" name="Google Shape;263;p28">
            <a:extLst>
              <a:ext uri="{FF2B5EF4-FFF2-40B4-BE49-F238E27FC236}">
                <a16:creationId xmlns:a16="http://schemas.microsoft.com/office/drawing/2014/main" id="{8E346FAB-F20E-4B25-9EBF-F9C8B6F7BE2B}"/>
              </a:ext>
            </a:extLst>
          </p:cNvPr>
          <p:cNvCxnSpPr/>
          <p:nvPr/>
        </p:nvCxnSpPr>
        <p:spPr>
          <a:xfrm rot="10800000">
            <a:off x="3239995" y="3191859"/>
            <a:ext cx="1201800" cy="4275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9" name="Google Shape;264;p28">
            <a:extLst>
              <a:ext uri="{FF2B5EF4-FFF2-40B4-BE49-F238E27FC236}">
                <a16:creationId xmlns:a16="http://schemas.microsoft.com/office/drawing/2014/main" id="{148A6E11-CB32-44E8-8F5C-46994B0C586B}"/>
              </a:ext>
            </a:extLst>
          </p:cNvPr>
          <p:cNvSpPr/>
          <p:nvPr/>
        </p:nvSpPr>
        <p:spPr>
          <a:xfrm>
            <a:off x="4558787" y="3487960"/>
            <a:ext cx="2169300" cy="622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265;p28">
            <a:extLst>
              <a:ext uri="{FF2B5EF4-FFF2-40B4-BE49-F238E27FC236}">
                <a16:creationId xmlns:a16="http://schemas.microsoft.com/office/drawing/2014/main" id="{197949A1-795D-4BFC-B6CD-2CF8E252731C}"/>
              </a:ext>
            </a:extLst>
          </p:cNvPr>
          <p:cNvSpPr txBox="1"/>
          <p:nvPr/>
        </p:nvSpPr>
        <p:spPr>
          <a:xfrm>
            <a:off x="4859716" y="3620927"/>
            <a:ext cx="1518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MOR Package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266;p28">
            <a:extLst>
              <a:ext uri="{FF2B5EF4-FFF2-40B4-BE49-F238E27FC236}">
                <a16:creationId xmlns:a16="http://schemas.microsoft.com/office/drawing/2014/main" id="{9879ACBD-0F8A-450C-9EBD-391C582B0790}"/>
              </a:ext>
            </a:extLst>
          </p:cNvPr>
          <p:cNvSpPr txBox="1"/>
          <p:nvPr/>
        </p:nvSpPr>
        <p:spPr>
          <a:xfrm>
            <a:off x="4327859" y="4245317"/>
            <a:ext cx="26382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Reduce </a:t>
            </a:r>
            <a:r>
              <a:rPr lang="en-GB" sz="1100" i="1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Matrices</a:t>
            </a:r>
            <a:endParaRPr sz="11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Decrease complexity</a:t>
            </a:r>
            <a:endParaRPr sz="11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2" name="Google Shape;267;p28">
            <a:extLst>
              <a:ext uri="{FF2B5EF4-FFF2-40B4-BE49-F238E27FC236}">
                <a16:creationId xmlns:a16="http://schemas.microsoft.com/office/drawing/2014/main" id="{EC207972-6710-44D3-BF8F-AC5E968B044C}"/>
              </a:ext>
            </a:extLst>
          </p:cNvPr>
          <p:cNvCxnSpPr/>
          <p:nvPr/>
        </p:nvCxnSpPr>
        <p:spPr>
          <a:xfrm flipH="1">
            <a:off x="5185600" y="2421942"/>
            <a:ext cx="1056600" cy="9447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3" name="Google Shape;268;p28">
            <a:extLst>
              <a:ext uri="{FF2B5EF4-FFF2-40B4-BE49-F238E27FC236}">
                <a16:creationId xmlns:a16="http://schemas.microsoft.com/office/drawing/2014/main" id="{76C4DC3D-BC13-4B60-B652-0EE2F3D9A045}"/>
              </a:ext>
            </a:extLst>
          </p:cNvPr>
          <p:cNvCxnSpPr/>
          <p:nvPr/>
        </p:nvCxnSpPr>
        <p:spPr>
          <a:xfrm rot="10800000" flipH="1">
            <a:off x="5515950" y="2603942"/>
            <a:ext cx="922200" cy="8187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4" name="Google Shape;269;p28">
            <a:extLst>
              <a:ext uri="{FF2B5EF4-FFF2-40B4-BE49-F238E27FC236}">
                <a16:creationId xmlns:a16="http://schemas.microsoft.com/office/drawing/2014/main" id="{85F86A0C-D920-4415-9FF7-F48719DC6259}"/>
              </a:ext>
            </a:extLst>
          </p:cNvPr>
          <p:cNvSpPr txBox="1"/>
          <p:nvPr/>
        </p:nvSpPr>
        <p:spPr>
          <a:xfrm>
            <a:off x="5927464" y="2914217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270;p28">
            <a:extLst>
              <a:ext uri="{FF2B5EF4-FFF2-40B4-BE49-F238E27FC236}">
                <a16:creationId xmlns:a16="http://schemas.microsoft.com/office/drawing/2014/main" id="{B3CD9899-4E12-401F-9336-44504C175E51}"/>
              </a:ext>
            </a:extLst>
          </p:cNvPr>
          <p:cNvSpPr txBox="1"/>
          <p:nvPr/>
        </p:nvSpPr>
        <p:spPr>
          <a:xfrm>
            <a:off x="5491242" y="2667365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271;p28">
            <a:extLst>
              <a:ext uri="{FF2B5EF4-FFF2-40B4-BE49-F238E27FC236}">
                <a16:creationId xmlns:a16="http://schemas.microsoft.com/office/drawing/2014/main" id="{E8EFCE22-83AD-49F3-93A0-D9AA5E1C2C50}"/>
              </a:ext>
            </a:extLst>
          </p:cNvPr>
          <p:cNvSpPr txBox="1"/>
          <p:nvPr/>
        </p:nvSpPr>
        <p:spPr>
          <a:xfrm>
            <a:off x="3813946" y="3137213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272;p28">
            <a:extLst>
              <a:ext uri="{FF2B5EF4-FFF2-40B4-BE49-F238E27FC236}">
                <a16:creationId xmlns:a16="http://schemas.microsoft.com/office/drawing/2014/main" id="{AC8746CC-8925-45D7-AE62-EAC4361078A8}"/>
              </a:ext>
            </a:extLst>
          </p:cNvPr>
          <p:cNvSpPr txBox="1"/>
          <p:nvPr/>
        </p:nvSpPr>
        <p:spPr>
          <a:xfrm>
            <a:off x="3808450" y="3676950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Geometry</a:t>
            </a:r>
            <a:endParaRPr lang="de-DE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 smtClean="0"/>
              <a:t>Mesher</a:t>
            </a:r>
            <a:endParaRPr lang="de-DE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 smtClean="0"/>
              <a:t>Apply</a:t>
            </a:r>
            <a:r>
              <a:rPr lang="de-DE" dirty="0" smtClean="0"/>
              <a:t> </a:t>
            </a:r>
            <a:r>
              <a:rPr lang="de-DE" dirty="0" err="1" smtClean="0"/>
              <a:t>BC‘s</a:t>
            </a:r>
            <a:endParaRPr lang="de-DE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Static</a:t>
            </a:r>
            <a:r>
              <a:rPr lang="de-DE" dirty="0"/>
              <a:t> Solver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/>
              <a:t>Dynamic Solver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de-DE" dirty="0" err="1"/>
              <a:t>Postprocessing</a:t>
            </a:r>
            <a:endParaRPr lang="de-DE" dirty="0"/>
          </a:p>
          <a:p>
            <a:pPr marL="514350" indent="-514350">
              <a:buAutoNum type="arabicPeriod"/>
            </a:pPr>
            <a:endParaRPr lang="de-DE" sz="1800" dirty="0" smtClean="0"/>
          </a:p>
          <a:p>
            <a:endParaRPr lang="de-DE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Pocket FEM </a:t>
            </a:r>
            <a:r>
              <a:rPr lang="de-DE" dirty="0" err="1" smtClean="0"/>
              <a:t>capable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do?</a:t>
            </a:r>
            <a:endParaRPr lang="de-DE" dirty="0"/>
          </a:p>
        </p:txBody>
      </p:sp>
      <p:pic>
        <p:nvPicPr>
          <p:cNvPr id="6" name="20181108_2026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50441" y="1744448"/>
            <a:ext cx="2859000" cy="4320000"/>
          </a:xfrm>
          <a:prstGeom prst="rect">
            <a:avLst/>
          </a:prstGeom>
        </p:spPr>
      </p:pic>
      <p:pic>
        <p:nvPicPr>
          <p:cNvPr id="7" name="20181108_20350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50440" y="1744448"/>
            <a:ext cx="2859001" cy="4320000"/>
          </a:xfrm>
          <a:prstGeom prst="rect">
            <a:avLst/>
          </a:prstGeom>
        </p:spPr>
      </p:pic>
      <p:pic>
        <p:nvPicPr>
          <p:cNvPr id="8" name="20181108_20505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50441" y="1744448"/>
            <a:ext cx="2859000" cy="43200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464757" y="6064448"/>
            <a:ext cx="214468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Pocket FEM ©</a:t>
            </a:r>
            <a:endParaRPr lang="de-DE" sz="1600" i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87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8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5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5)">
                                      <p:cBhvr>
                                        <p:cTn id="38" dur="5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Create </a:t>
                </a:r>
                <a:r>
                  <a:rPr lang="de-DE" dirty="0" err="1" smtClean="0"/>
                  <a:t>Geometry</a:t>
                </a:r>
                <a:endParaRPr lang="de-DE" dirty="0" smtClean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Apply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BC‘s</a:t>
                </a:r>
                <a:endParaRPr lang="de-DE" dirty="0" smtClean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dirty="0" err="1" smtClean="0"/>
                  <a:t>Mesher</a:t>
                </a:r>
                <a:endParaRPr lang="de-DE" dirty="0" smtClean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Static</a:t>
                </a:r>
                <a:r>
                  <a:rPr lang="de-DE" b="1" dirty="0" smtClean="0"/>
                  <a:t> Solver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b="1" dirty="0" smtClean="0"/>
                  <a:t>Dynamic </a:t>
                </a:r>
                <a:r>
                  <a:rPr lang="de-DE" b="1" dirty="0" smtClean="0"/>
                  <a:t>Solver</a:t>
                </a:r>
                <a:endParaRPr lang="de-DE" b="1" dirty="0" smtClean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de-DE" b="1" dirty="0" err="1" smtClean="0"/>
                  <a:t>Postprocessing</a:t>
                </a:r>
                <a:endParaRPr lang="de-DE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𝑟𝑒𝑑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de-DE" sz="28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bar>
                        </m:e>
                      </m:bar>
                      <m:r>
                        <a:rPr lang="de-DE" sz="2800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bar>
                      <m:r>
                        <a:rPr lang="de-DE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800" dirty="0" err="1"/>
              </a:p>
              <a:p>
                <a:endParaRPr lang="de-DE" sz="2800" dirty="0"/>
              </a:p>
            </p:txBody>
          </p:sp>
        </mc:Choice>
        <mc:Fallback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361" t="-10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Pocket FEM </a:t>
            </a:r>
            <a:r>
              <a:rPr lang="de-DE" dirty="0" err="1" smtClean="0"/>
              <a:t>capable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do?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6197515" y="2243412"/>
                <a:ext cx="1986742" cy="458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ba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bar>
                            <m:bar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e>
                          </m:ba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bar>
                        <m:bar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bar>
                    </m:oMath>
                  </m:oMathPara>
                </a14:m>
                <a:endParaRPr lang="de-DE" sz="2000" dirty="0" err="1" smtClean="0">
                  <a:latin typeface="+mn-lt"/>
                </a:endParaRPr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515" y="2243412"/>
                <a:ext cx="1986742" cy="4587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/>
          <p:cNvCxnSpPr/>
          <p:nvPr/>
        </p:nvCxnSpPr>
        <p:spPr>
          <a:xfrm>
            <a:off x="6043353" y="2472769"/>
            <a:ext cx="40732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20181108_2146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44089" y="1779008"/>
            <a:ext cx="2859000" cy="432000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6517287" y="2045176"/>
            <a:ext cx="129672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 smtClean="0">
                <a:latin typeface="+mn-lt"/>
              </a:rPr>
              <a:t>Static</a:t>
            </a:r>
            <a:r>
              <a:rPr lang="de-DE" sz="1600" dirty="0" smtClean="0">
                <a:latin typeface="+mn-lt"/>
              </a:rPr>
              <a:t> Solver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9300" y="4021777"/>
            <a:ext cx="1870363" cy="1122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 smtClean="0">
                <a:latin typeface="+mn-lt"/>
              </a:rPr>
              <a:t>Eigenfrequencies</a:t>
            </a:r>
            <a:r>
              <a:rPr lang="de-DE" sz="1600" dirty="0" smtClean="0">
                <a:latin typeface="+mn-lt"/>
              </a:rPr>
              <a:t>: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de-DE" sz="1600" dirty="0" smtClean="0">
                <a:latin typeface="+mn-lt"/>
              </a:rPr>
              <a:t>1.45 Hz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de-DE" sz="1600" dirty="0" smtClean="0">
                <a:latin typeface="+mn-lt"/>
              </a:rPr>
              <a:t>8.9 Hz</a:t>
            </a:r>
          </a:p>
          <a:p>
            <a:pPr marL="342900" indent="-342900">
              <a:lnSpc>
                <a:spcPct val="114000"/>
              </a:lnSpc>
              <a:buAutoNum type="arabicPeriod"/>
            </a:pPr>
            <a:r>
              <a:rPr lang="de-DE" sz="1600" dirty="0" smtClean="0">
                <a:latin typeface="+mn-lt"/>
              </a:rPr>
              <a:t>21.45 Hz</a:t>
            </a:r>
          </a:p>
        </p:txBody>
      </p:sp>
      <p:pic>
        <p:nvPicPr>
          <p:cNvPr id="19" name="20181108_21551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46256" y="1779008"/>
            <a:ext cx="2859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6450676" y="5375443"/>
                <a:ext cx="2394066" cy="6811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ba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𝑟𝑒𝑑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Sup>
                                <m:sSubSup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ba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676" y="5375443"/>
                <a:ext cx="2394066" cy="6811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6394107" y="5062954"/>
                <a:ext cx="1406864" cy="361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ba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bar>
                            <m:bar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bar>
                        </m:e>
                      </m:ba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bar>
                        <m:bar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ba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07" y="5062954"/>
                <a:ext cx="1406864" cy="3618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/>
          <p:cNvCxnSpPr/>
          <p:nvPr/>
        </p:nvCxnSpPr>
        <p:spPr>
          <a:xfrm flipV="1">
            <a:off x="6075840" y="5627716"/>
            <a:ext cx="258458" cy="195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6517287" y="4325627"/>
            <a:ext cx="1737360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smtClean="0">
                <a:latin typeface="+mn-lt"/>
              </a:rPr>
              <a:t>Dynamic Solver</a:t>
            </a:r>
          </a:p>
        </p:txBody>
      </p:sp>
      <p:sp>
        <p:nvSpPr>
          <p:cNvPr id="34" name="Pfeil nach rechts 33"/>
          <p:cNvSpPr/>
          <p:nvPr/>
        </p:nvSpPr>
        <p:spPr>
          <a:xfrm rot="10800000">
            <a:off x="2617196" y="4182111"/>
            <a:ext cx="1455364" cy="8022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4047444" y="4182111"/>
            <a:ext cx="907734" cy="63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/>
              <p:cNvSpPr txBox="1"/>
              <p:nvPr/>
            </p:nvSpPr>
            <p:spPr>
              <a:xfrm>
                <a:off x="6445367" y="4603513"/>
                <a:ext cx="1652568" cy="433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bar>
                            </m:e>
                          </m:ba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bar>
                            <m:bar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bar>
                                <m:bar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bar>
                            </m:e>
                          </m:ba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bar>
                        <m:bar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367" y="4603513"/>
                <a:ext cx="1652568" cy="433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/>
          <p:cNvSpPr txBox="1"/>
          <p:nvPr/>
        </p:nvSpPr>
        <p:spPr>
          <a:xfrm>
            <a:off x="3858405" y="6110561"/>
            <a:ext cx="2144684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Pocket FEM ©</a:t>
            </a:r>
            <a:endParaRPr lang="de-DE" sz="1600" i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143105" y="2728089"/>
            <a:ext cx="2601884" cy="65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 smtClean="0"/>
              <a:t>11</a:t>
            </a:r>
            <a:r>
              <a:rPr lang="de-DE" sz="1400" b="1" dirty="0" smtClean="0">
                <a:solidFill>
                  <a:schemeClr val="tx1"/>
                </a:solidFill>
              </a:rPr>
              <a:t>1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Displacement</a:t>
            </a:r>
            <a:r>
              <a:rPr lang="de-DE" sz="1400" dirty="0" smtClean="0">
                <a:solidFill>
                  <a:schemeClr val="tx1"/>
                </a:solidFill>
              </a:rPr>
              <a:t> Field:</a:t>
            </a:r>
          </a:p>
          <a:p>
            <a:pPr algn="ctr">
              <a:lnSpc>
                <a:spcPct val="114000"/>
              </a:lnSpc>
            </a:pPr>
            <a:r>
              <a:rPr lang="de-DE" sz="1400" b="1" dirty="0" smtClean="0">
                <a:solidFill>
                  <a:schemeClr val="tx1"/>
                </a:solidFill>
              </a:rPr>
              <a:t>2sec</a:t>
            </a:r>
          </a:p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27" name="Rechteck 26"/>
          <p:cNvSpPr/>
          <p:nvPr/>
        </p:nvSpPr>
        <p:spPr>
          <a:xfrm>
            <a:off x="6143105" y="3666926"/>
            <a:ext cx="2601884" cy="658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smtClean="0"/>
              <a:t>11</a:t>
            </a:r>
            <a:r>
              <a:rPr lang="de-DE" sz="1400" b="1" dirty="0" smtClean="0">
                <a:solidFill>
                  <a:schemeClr val="tx1"/>
                </a:solidFill>
              </a:rPr>
              <a:t>100</a:t>
            </a:r>
            <a:r>
              <a:rPr lang="de-DE" sz="1400" dirty="0" smtClean="0">
                <a:solidFill>
                  <a:schemeClr val="tx1"/>
                </a:solidFill>
              </a:rPr>
              <a:t> </a:t>
            </a:r>
            <a:r>
              <a:rPr lang="de-DE" sz="1400" dirty="0" err="1" smtClean="0">
                <a:solidFill>
                  <a:schemeClr val="tx1"/>
                </a:solidFill>
              </a:rPr>
              <a:t>Displacement</a:t>
            </a:r>
            <a:r>
              <a:rPr lang="de-DE" sz="1400" dirty="0" smtClean="0">
                <a:solidFill>
                  <a:schemeClr val="tx1"/>
                </a:solidFill>
              </a:rPr>
              <a:t> Fields:</a:t>
            </a:r>
          </a:p>
          <a:p>
            <a:pPr algn="ctr">
              <a:lnSpc>
                <a:spcPct val="114000"/>
              </a:lnSpc>
            </a:pPr>
            <a:r>
              <a:rPr lang="de-DE" sz="1400" b="1" dirty="0" smtClean="0">
                <a:solidFill>
                  <a:schemeClr val="tx1"/>
                </a:solidFill>
              </a:rPr>
              <a:t>5sec</a:t>
            </a:r>
          </a:p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8" name="Gerade Verbindung mit Pfeil 7"/>
          <p:cNvCxnSpPr>
            <a:stCxn id="6" idx="2"/>
            <a:endCxn id="27" idx="0"/>
          </p:cNvCxnSpPr>
          <p:nvPr/>
        </p:nvCxnSpPr>
        <p:spPr>
          <a:xfrm>
            <a:off x="7444047" y="3386790"/>
            <a:ext cx="0" cy="280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67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26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410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5570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mediacall" presetSubtype="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5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mediacall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10" grpId="0"/>
      <p:bldP spid="17" grpId="0"/>
      <p:bldP spid="18" grpId="0"/>
      <p:bldP spid="23" grpId="0"/>
      <p:bldP spid="24" grpId="0"/>
      <p:bldP spid="31" grpId="0"/>
      <p:bldP spid="34" grpId="0" animBg="1"/>
      <p:bldP spid="34" grpId="1" animBg="1"/>
      <p:bldP spid="35" grpId="0" animBg="1"/>
      <p:bldP spid="35" grpId="1" animBg="1"/>
      <p:bldP spid="36" grpId="0"/>
      <p:bldP spid="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2696172"/>
            <a:ext cx="5036188" cy="3777141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38596" y="2029532"/>
            <a:ext cx="4522123" cy="482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7" name="Gerader Verbinder 6"/>
          <p:cNvCxnSpPr/>
          <p:nvPr/>
        </p:nvCxnSpPr>
        <p:spPr>
          <a:xfrm>
            <a:off x="1238597" y="1729047"/>
            <a:ext cx="0" cy="112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 flipH="1">
            <a:off x="1055716" y="1729047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 flipH="1">
            <a:off x="1055715" y="1886989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H="1">
            <a:off x="1055715" y="2040922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 flipH="1">
            <a:off x="1055715" y="2215490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 flipH="1">
            <a:off x="1055715" y="2398370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1055715" y="2560616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 flipH="1">
            <a:off x="1055715" y="2720265"/>
            <a:ext cx="182881" cy="17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feil nach rechts 18"/>
          <p:cNvSpPr/>
          <p:nvPr/>
        </p:nvSpPr>
        <p:spPr>
          <a:xfrm rot="5400000">
            <a:off x="5486495" y="1624520"/>
            <a:ext cx="548446" cy="2090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/>
              <p:cNvSpPr txBox="1"/>
              <p:nvPr/>
            </p:nvSpPr>
            <p:spPr>
              <a:xfrm>
                <a:off x="6366224" y="2768434"/>
                <a:ext cx="908839" cy="563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>
          <p:sp>
            <p:nvSpPr>
              <p:cNvPr id="21" name="Textfeld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224" y="2768434"/>
                <a:ext cx="908839" cy="563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/>
          <p:cNvCxnSpPr/>
          <p:nvPr/>
        </p:nvCxnSpPr>
        <p:spPr>
          <a:xfrm flipH="1">
            <a:off x="5760718" y="3124601"/>
            <a:ext cx="605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6213792" y="2548148"/>
            <a:ext cx="148707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smtClean="0">
                <a:latin typeface="+mn-lt"/>
              </a:rPr>
              <a:t>Bernoulli </a:t>
            </a:r>
            <a:r>
              <a:rPr lang="de-DE" sz="1600" dirty="0" err="1" smtClean="0">
                <a:latin typeface="+mn-lt"/>
              </a:rPr>
              <a:t>Theory</a:t>
            </a:r>
            <a:endParaRPr lang="de-DE" sz="1600" dirty="0" smtClean="0">
              <a:latin typeface="+mn-lt"/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1238596" y="2696172"/>
            <a:ext cx="299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/>
              <p:cNvSpPr txBox="1"/>
              <p:nvPr/>
            </p:nvSpPr>
            <p:spPr>
              <a:xfrm>
                <a:off x="1547805" y="2463636"/>
                <a:ext cx="172931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05" y="2463636"/>
                <a:ext cx="172931" cy="280718"/>
              </a:xfrm>
              <a:prstGeom prst="rect">
                <a:avLst/>
              </a:prstGeom>
              <a:blipFill>
                <a:blip r:embed="rId4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/>
              <p:cNvSpPr txBox="1"/>
              <p:nvPr/>
            </p:nvSpPr>
            <p:spPr>
              <a:xfrm>
                <a:off x="3272266" y="1735684"/>
                <a:ext cx="271036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𝐸𝐼</m:t>
                      </m:r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66" y="1735684"/>
                <a:ext cx="271036" cy="280718"/>
              </a:xfrm>
              <a:prstGeom prst="rect">
                <a:avLst/>
              </a:prstGeom>
              <a:blipFill>
                <a:blip r:embed="rId5"/>
                <a:stretch>
                  <a:fillRect l="-15909" r="-136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5872713" y="1426516"/>
                <a:ext cx="190758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sz="1600" dirty="0" err="1" smtClean="0">
                  <a:latin typeface="+mn-lt"/>
                </a:endParaRPr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713" y="1426516"/>
                <a:ext cx="190758" cy="280718"/>
              </a:xfrm>
              <a:prstGeom prst="rect">
                <a:avLst/>
              </a:prstGeom>
              <a:blipFill>
                <a:blip r:embed="rId6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78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generalizedContinuumMechanics</Template>
  <TotalTime>0</TotalTime>
  <Words>603</Words>
  <Application>Microsoft Office PowerPoint</Application>
  <PresentationFormat>Bildschirmpräsentation (4:3)</PresentationFormat>
  <Paragraphs>191</Paragraphs>
  <Slides>13</Slides>
  <Notes>1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13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Pocket FEM © Software Lab 2018</vt:lpstr>
      <vt:lpstr>What’s Pocket FEM good for?</vt:lpstr>
      <vt:lpstr>Where did we start?</vt:lpstr>
      <vt:lpstr>Design Pattern: Model View Controller </vt:lpstr>
      <vt:lpstr>PowerPoint-Präsentation</vt:lpstr>
      <vt:lpstr>PowerPoint-Präsentation</vt:lpstr>
      <vt:lpstr>What is Pocket FEM capable to do?</vt:lpstr>
      <vt:lpstr>What is Pocket FEM capable to do?</vt:lpstr>
      <vt:lpstr>Validation of the results</vt:lpstr>
      <vt:lpstr>Validation of the results</vt:lpstr>
      <vt:lpstr>Proposal for future projects</vt:lpstr>
      <vt:lpstr>Ranking of Pocket FEM</vt:lpstr>
      <vt:lpstr>What else is Pocket FEM capable to do?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Continuum Mechanics – Minicourse Project Presentation</dc:title>
  <dc:creator>Manuel Meßmer</dc:creator>
  <cp:lastModifiedBy>Meßmer, Manuel</cp:lastModifiedBy>
  <cp:revision>106</cp:revision>
  <cp:lastPrinted>2015-07-30T14:04:45Z</cp:lastPrinted>
  <dcterms:created xsi:type="dcterms:W3CDTF">2018-07-27T10:42:39Z</dcterms:created>
  <dcterms:modified xsi:type="dcterms:W3CDTF">2018-11-09T10:03:55Z</dcterms:modified>
</cp:coreProperties>
</file>